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60" r:id="rId5"/>
    <p:sldId id="258" r:id="rId6"/>
    <p:sldId id="262" r:id="rId7"/>
    <p:sldId id="261" r:id="rId8"/>
    <p:sldId id="263" r:id="rId9"/>
    <p:sldId id="270" r:id="rId10"/>
    <p:sldId id="264" r:id="rId11"/>
    <p:sldId id="274" r:id="rId12"/>
    <p:sldId id="267" r:id="rId13"/>
    <p:sldId id="268" r:id="rId14"/>
    <p:sldId id="266" r:id="rId15"/>
    <p:sldId id="265" r:id="rId16"/>
    <p:sldId id="269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6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2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41B50-DD40-584A-90DF-2FA95D89880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3D588-9980-5D42-83CF-36F90BEF1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D588-9980-5D42-83CF-36F90BEF114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3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D588-9980-5D42-83CF-36F90BEF11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28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D588-9980-5D42-83CF-36F90BEF11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2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D588-9980-5D42-83CF-36F90BEF11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0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9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2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8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8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4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87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03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66227-79D0-344D-99EB-E136BEBA56D3}" type="datetimeFigureOut">
              <a:rPr lang="en-US" smtClean="0"/>
              <a:t>2/26/13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03E4-4F59-2045-ABD1-03797D067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3542"/>
            <a:ext cx="7772400" cy="1357368"/>
          </a:xfrm>
        </p:spPr>
        <p:txBody>
          <a:bodyPr/>
          <a:lstStyle/>
          <a:p>
            <a:r>
              <a:rPr lang="en-US" dirty="0" smtClean="0"/>
              <a:t>The People of Nariño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05273"/>
            <a:ext cx="6400800" cy="32182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61" y="2418390"/>
            <a:ext cx="7415439" cy="340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4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Spiritual Ceremonies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These rotating metal discs have been found in tombs. It is possible they were spun during ceremonies. </a:t>
            </a:r>
            <a:r>
              <a:rPr lang="en-US" dirty="0"/>
              <a:t> </a:t>
            </a:r>
            <a:r>
              <a:rPr lang="en-US" dirty="0" smtClean="0"/>
              <a:t>They were cast and hammered from sheets of gold and </a:t>
            </a:r>
            <a:r>
              <a:rPr lang="en-US" dirty="0" smtClean="0"/>
              <a:t>copper </a:t>
            </a:r>
            <a:r>
              <a:rPr lang="en-US" dirty="0" smtClean="0"/>
              <a:t>alloy.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515" b="-6515"/>
          <a:stretch>
            <a:fillRect/>
          </a:stretch>
        </p:blipFill>
        <p:spPr>
          <a:xfrm>
            <a:off x="4648200" y="1972382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90948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Decorated Gold Discs</a:t>
            </a:r>
            <a:endParaRPr lang="en-US" dirty="0"/>
          </a:p>
        </p:txBody>
      </p:sp>
      <p:pic>
        <p:nvPicPr>
          <p:cNvPr id="7" name="Content Placeholder 6" descr="Decorat Disc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0" r="-1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773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Headdress Ornament </a:t>
            </a: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/>
              <a:t>–</a:t>
            </a:r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Century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6650" b="-36650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These </a:t>
            </a:r>
            <a:r>
              <a:rPr lang="en-US" sz="3200" dirty="0" smtClean="0"/>
              <a:t>headdresses </a:t>
            </a:r>
            <a:r>
              <a:rPr lang="en-US" sz="3200" dirty="0" smtClean="0"/>
              <a:t>might be worn as </a:t>
            </a:r>
            <a:r>
              <a:rPr lang="en-US" sz="3200" dirty="0"/>
              <a:t>c</a:t>
            </a:r>
            <a:r>
              <a:rPr lang="en-US" sz="3200" dirty="0" smtClean="0"/>
              <a:t>rowns or combined with cloth and  basketry.  They might be gold combined with </a:t>
            </a:r>
            <a:r>
              <a:rPr lang="en-US" sz="3200" dirty="0" smtClean="0"/>
              <a:t>copper, which </a:t>
            </a:r>
            <a:r>
              <a:rPr lang="en-US" sz="3200" dirty="0" smtClean="0"/>
              <a:t>was called </a:t>
            </a:r>
            <a:r>
              <a:rPr lang="en-US" sz="3200" i="1" dirty="0" err="1" smtClean="0"/>
              <a:t>tumbaga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162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6284" r="-76284"/>
          <a:stretch>
            <a:fillRect/>
          </a:stretch>
        </p:blipFill>
        <p:spPr>
          <a:xfrm>
            <a:off x="303933" y="1417639"/>
            <a:ext cx="8229600" cy="4887562"/>
          </a:xfrm>
        </p:spPr>
      </p:pic>
    </p:spTree>
    <p:extLst>
      <p:ext uri="{BB962C8B-B14F-4D97-AF65-F5344CB8AC3E}">
        <p14:creationId xmlns:p14="http://schemas.microsoft.com/office/powerpoint/2010/main" val="71277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Nose Ornament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47733" b="-47733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Shamans often used nose rings to take on a different personality during spiritual ceremonies</a:t>
            </a:r>
            <a:r>
              <a:rPr lang="en-US" sz="3200" dirty="0" smtClean="0"/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056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Ornament Pendants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5188" b="-15188"/>
          <a:stretch>
            <a:fillRect/>
          </a:stretch>
        </p:blipFill>
        <p:spPr>
          <a:xfrm>
            <a:off x="457200" y="1417638"/>
            <a:ext cx="4038600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21956" b="-219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156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Ear Decorations</a:t>
            </a:r>
            <a:endParaRPr lang="en-US" sz="3600" dirty="0"/>
          </a:p>
        </p:txBody>
      </p:sp>
      <p:pic>
        <p:nvPicPr>
          <p:cNvPr id="8" name="Content Placeholder 7" descr="Narino Ornam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0" r="-12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178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Nariño</a:t>
            </a:r>
            <a:endParaRPr lang="en-US" dirty="0"/>
          </a:p>
        </p:txBody>
      </p:sp>
      <p:pic>
        <p:nvPicPr>
          <p:cNvPr id="4" name="Content Placeholder 3" descr="Narino Pector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0" r="-1230"/>
          <a:stretch>
            <a:fillRect/>
          </a:stretch>
        </p:blipFill>
        <p:spPr>
          <a:xfrm>
            <a:off x="457200" y="184102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1855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4883453"/>
          </a:xfrm>
        </p:spPr>
        <p:txBody>
          <a:bodyPr>
            <a:noAutofit/>
          </a:bodyPr>
          <a:lstStyle/>
          <a:p>
            <a:r>
              <a:rPr lang="en-US" sz="4400" dirty="0" smtClean="0"/>
              <a:t>Peoples of this region lived in the high plains of southern </a:t>
            </a:r>
            <a:r>
              <a:rPr lang="en-US" sz="4400" dirty="0" smtClean="0"/>
              <a:t>Colombia </a:t>
            </a:r>
            <a:r>
              <a:rPr lang="en-US" sz="4400" dirty="0" smtClean="0"/>
              <a:t>and northern Ecuador.</a:t>
            </a:r>
            <a:endParaRPr lang="en-US" sz="4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0140" r="10140"/>
          <a:stretch>
            <a:fillRect/>
          </a:stretch>
        </p:blipFill>
        <p:spPr>
          <a:xfrm>
            <a:off x="4646612" y="1535113"/>
            <a:ext cx="4040188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454324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Subsistence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Pottery showed images of hunting, fishing and herding animals. </a:t>
            </a:r>
            <a:endParaRPr lang="en-US" sz="4400" dirty="0"/>
          </a:p>
        </p:txBody>
      </p:sp>
      <p:pic>
        <p:nvPicPr>
          <p:cNvPr id="7" name="Content Placeholder 6" descr="Animals Potter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248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216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058" y="1650520"/>
            <a:ext cx="81028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Gold and pottery  objects  have been found </a:t>
            </a:r>
            <a:r>
              <a:rPr lang="en-US" sz="2800" dirty="0" smtClean="0"/>
              <a:t>with figures </a:t>
            </a:r>
            <a:r>
              <a:rPr lang="en-US" sz="2800" dirty="0" smtClean="0"/>
              <a:t>of animals and humans. </a:t>
            </a:r>
          </a:p>
          <a:p>
            <a:endParaRPr lang="en-US" sz="2800" dirty="0"/>
          </a:p>
          <a:p>
            <a:r>
              <a:rPr lang="en-US" sz="2800" dirty="0" smtClean="0"/>
              <a:t>Evidence </a:t>
            </a:r>
            <a:r>
              <a:rPr lang="en-US" sz="2800" dirty="0" smtClean="0"/>
              <a:t>that objects  </a:t>
            </a:r>
            <a:r>
              <a:rPr lang="en-US" sz="2800" dirty="0" smtClean="0"/>
              <a:t>were made for the funerals </a:t>
            </a:r>
            <a:r>
              <a:rPr lang="en-US" sz="2800" dirty="0" smtClean="0"/>
              <a:t>of</a:t>
            </a:r>
            <a:endParaRPr lang="en-US" sz="2800" dirty="0" smtClean="0"/>
          </a:p>
          <a:p>
            <a:r>
              <a:rPr lang="en-US" sz="2800" dirty="0" smtClean="0"/>
              <a:t>different rulers.</a:t>
            </a:r>
          </a:p>
          <a:p>
            <a:endParaRPr lang="en-US" sz="2800" dirty="0"/>
          </a:p>
          <a:p>
            <a:r>
              <a:rPr lang="en-US" sz="2800" dirty="0" smtClean="0"/>
              <a:t>Shamans used coca leaves in special ceremonies. </a:t>
            </a:r>
          </a:p>
          <a:p>
            <a:endParaRPr lang="en-US" sz="2800" dirty="0"/>
          </a:p>
          <a:p>
            <a:r>
              <a:rPr lang="en-US" sz="2800" dirty="0" smtClean="0"/>
              <a:t>Decorated discs suspended from a cord </a:t>
            </a:r>
            <a:r>
              <a:rPr lang="en-US" sz="2800" dirty="0" smtClean="0"/>
              <a:t>may have been </a:t>
            </a:r>
            <a:r>
              <a:rPr lang="en-US" sz="2800" dirty="0" smtClean="0"/>
              <a:t>used in these special </a:t>
            </a:r>
            <a:r>
              <a:rPr lang="en-US" sz="2800" dirty="0" smtClean="0"/>
              <a:t>ceremonies. 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893455" y="738909"/>
            <a:ext cx="47091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 Predecessors of the </a:t>
            </a:r>
            <a:r>
              <a:rPr lang="en-US" sz="2800" dirty="0" err="1"/>
              <a:t>Pastos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600 to 160 A.D.</a:t>
            </a:r>
          </a:p>
        </p:txBody>
      </p:sp>
    </p:spTree>
    <p:extLst>
      <p:ext uri="{BB962C8B-B14F-4D97-AF65-F5344CB8AC3E}">
        <p14:creationId xmlns:p14="http://schemas.microsoft.com/office/powerpoint/2010/main" val="146122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half" idx="2"/>
          </p:nvPr>
        </p:nvSpPr>
        <p:spPr>
          <a:xfrm>
            <a:off x="457199" y="612372"/>
            <a:ext cx="3939737" cy="5513791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 cultural groups that lived in the Nariño region included the Pasto, </a:t>
            </a:r>
            <a:r>
              <a:rPr lang="en-US" sz="3200" dirty="0" err="1" smtClean="0"/>
              <a:t>Quillacinga</a:t>
            </a:r>
            <a:r>
              <a:rPr lang="en-US" sz="3200" dirty="0" smtClean="0"/>
              <a:t>, </a:t>
            </a:r>
            <a:r>
              <a:rPr lang="en-US" sz="3200" dirty="0" err="1" smtClean="0"/>
              <a:t>Abade</a:t>
            </a:r>
            <a:r>
              <a:rPr lang="en-US" sz="3200" dirty="0" smtClean="0"/>
              <a:t>, and </a:t>
            </a:r>
            <a:r>
              <a:rPr lang="en-US" sz="3200" dirty="0" err="1" smtClean="0"/>
              <a:t>Sindagua</a:t>
            </a:r>
            <a:r>
              <a:rPr lang="en-US" sz="3200" dirty="0" smtClean="0"/>
              <a:t>.   </a:t>
            </a:r>
          </a:p>
          <a:p>
            <a:r>
              <a:rPr lang="en-US" sz="3200" dirty="0" smtClean="0"/>
              <a:t>There are descendants of these indigenous groups still living in this region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pic>
        <p:nvPicPr>
          <p:cNvPr id="28" name="Content Placeholder 27"/>
          <p:cNvPicPr>
            <a:picLocks noGrp="1" noChangeAspect="1"/>
          </p:cNvPicPr>
          <p:nvPr>
            <p:ph idx="1"/>
          </p:nvPr>
        </p:nvPicPr>
        <p:blipFill>
          <a:blip r:embed="rId2"/>
          <a:srcRect t="-26712" b="-26712"/>
          <a:stretch>
            <a:fillRect/>
          </a:stretch>
        </p:blipFill>
        <p:spPr>
          <a:xfrm>
            <a:off x="4396937" y="273050"/>
            <a:ext cx="4747064" cy="6167438"/>
          </a:xfrm>
        </p:spPr>
      </p:pic>
    </p:spTree>
    <p:extLst>
      <p:ext uri="{BB962C8B-B14F-4D97-AF65-F5344CB8AC3E}">
        <p14:creationId xmlns:p14="http://schemas.microsoft.com/office/powerpoint/2010/main" val="147903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Spirituality: Duality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1819" y="1829495"/>
            <a:ext cx="6624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One of the beliefs that was central for many of </a:t>
            </a:r>
            <a:r>
              <a:rPr lang="en-US" sz="3200" dirty="0" smtClean="0"/>
              <a:t>the </a:t>
            </a:r>
            <a:r>
              <a:rPr lang="en-US" sz="3200" dirty="0" smtClean="0"/>
              <a:t>Pre-</a:t>
            </a:r>
            <a:r>
              <a:rPr lang="en-US" sz="3200" dirty="0"/>
              <a:t>C</a:t>
            </a:r>
            <a:r>
              <a:rPr lang="en-US" sz="3200" dirty="0" smtClean="0"/>
              <a:t>olumbians in South </a:t>
            </a:r>
            <a:r>
              <a:rPr lang="en-US" sz="3200" dirty="0" smtClean="0"/>
              <a:t>America </a:t>
            </a:r>
            <a:r>
              <a:rPr lang="en-US" sz="3200" dirty="0" smtClean="0"/>
              <a:t>incorporated an understanding of the opposites in </a:t>
            </a:r>
            <a:r>
              <a:rPr lang="en-US" sz="3200" dirty="0" smtClean="0"/>
              <a:t>nature, </a:t>
            </a:r>
            <a:r>
              <a:rPr lang="en-US" sz="3200" dirty="0" smtClean="0"/>
              <a:t>such as sun and moon, male and female, </a:t>
            </a:r>
            <a:r>
              <a:rPr lang="en-US" sz="3200" dirty="0" smtClean="0"/>
              <a:t>and </a:t>
            </a:r>
            <a:r>
              <a:rPr lang="en-US" sz="3200" dirty="0" smtClean="0"/>
              <a:t>night and day.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961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US" sz="3200" dirty="0" err="1" smtClean="0"/>
              <a:t>Pastos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rcRect t="-7252" b="-725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6579" cy="469106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Chieftanships</a:t>
            </a:r>
            <a:r>
              <a:rPr lang="en-US" sz="3200" dirty="0" smtClean="0"/>
              <a:t>-  Ruling over the territories was maintained through cooperation enhanced through trade and intermarriage.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615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8229" y="1904696"/>
            <a:ext cx="7685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Pastos</a:t>
            </a:r>
            <a:r>
              <a:rPr lang="en-US" sz="3200" dirty="0" smtClean="0"/>
              <a:t> developed trade </a:t>
            </a:r>
            <a:r>
              <a:rPr lang="en-US" sz="3200" dirty="0" smtClean="0"/>
              <a:t>by </a:t>
            </a:r>
            <a:r>
              <a:rPr lang="en-US" sz="3200" dirty="0" smtClean="0"/>
              <a:t>using people who traveled a route to obtain goods. These people had a special status and were called </a:t>
            </a:r>
            <a:r>
              <a:rPr lang="en-US" sz="3200" i="1" dirty="0" err="1"/>
              <a:t>m</a:t>
            </a:r>
            <a:r>
              <a:rPr lang="en-US" sz="3200" i="1" dirty="0" err="1" smtClean="0"/>
              <a:t>indalas</a:t>
            </a:r>
            <a:r>
              <a:rPr lang="en-US" sz="3200" dirty="0" smtClean="0"/>
              <a:t>.  Some of  the trade involved items used for religious ceremonies.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070" y="4644388"/>
            <a:ext cx="2664435" cy="18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3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Instruments</a:t>
            </a:r>
            <a:endParaRPr lang="en-US" dirty="0"/>
          </a:p>
        </p:txBody>
      </p:sp>
      <p:pic>
        <p:nvPicPr>
          <p:cNvPr id="4" name="Content Placeholder 3" descr="Musical Instrumen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r="24859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 peoples of this  region used a variety of instruments to make sound during ceremonies. They included flutes, ocarinas, trumpets, and rattles.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178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347</Words>
  <Application>Microsoft Macintosh PowerPoint</Application>
  <PresentationFormat>On-screen Show (4:3)</PresentationFormat>
  <Paragraphs>39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People of Nariño</vt:lpstr>
      <vt:lpstr>Location</vt:lpstr>
      <vt:lpstr>Subsistence</vt:lpstr>
      <vt:lpstr>PowerPoint Presentation</vt:lpstr>
      <vt:lpstr>PowerPoint Presentation</vt:lpstr>
      <vt:lpstr>Spirituality: Duality </vt:lpstr>
      <vt:lpstr>The Pastos</vt:lpstr>
      <vt:lpstr>Trade</vt:lpstr>
      <vt:lpstr>Musical Instruments</vt:lpstr>
      <vt:lpstr>Spiritual Ceremonies</vt:lpstr>
      <vt:lpstr>Decorated Gold Discs</vt:lpstr>
      <vt:lpstr>Headdress Ornament 7th–12th Century</vt:lpstr>
      <vt:lpstr>Shaman</vt:lpstr>
      <vt:lpstr>Nose Ornament</vt:lpstr>
      <vt:lpstr>Ear Ornament Pendants</vt:lpstr>
      <vt:lpstr>Ear Decorations</vt:lpstr>
      <vt:lpstr>Nariño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;,m</dc:title>
  <dc:creator>crosen</dc:creator>
  <cp:lastModifiedBy>Natalie Arsenault</cp:lastModifiedBy>
  <cp:revision>45</cp:revision>
  <dcterms:created xsi:type="dcterms:W3CDTF">2013-02-04T02:10:47Z</dcterms:created>
  <dcterms:modified xsi:type="dcterms:W3CDTF">2013-02-26T20:49:29Z</dcterms:modified>
</cp:coreProperties>
</file>